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0" r:id="rId5"/>
    <p:sldId id="262" r:id="rId6"/>
    <p:sldId id="263" r:id="rId7"/>
    <p:sldId id="261" r:id="rId8"/>
    <p:sldId id="264" r:id="rId9"/>
    <p:sldId id="265" r:id="rId10"/>
    <p:sldId id="266" r:id="rId11"/>
    <p:sldId id="267" r:id="rId12"/>
    <p:sldId id="268" r:id="rId13"/>
    <p:sldId id="279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6046"/>
    <a:srgbClr val="F0F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13"/>
  </p:normalViewPr>
  <p:slideViewPr>
    <p:cSldViewPr snapToGrid="0" snapToObjects="1">
      <p:cViewPr>
        <p:scale>
          <a:sx n="120" d="100"/>
          <a:sy n="120" d="100"/>
        </p:scale>
        <p:origin x="-1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2.png>
</file>

<file path=ppt/media/image13.png>
</file>

<file path=ppt/media/image17.png>
</file>

<file path=ppt/media/image2.jpeg>
</file>

<file path=ppt/media/image3.png>
</file>

<file path=ppt/media/image5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18063A-2E9C-E543-9818-A32022856CAE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7216B-3847-194B-BF3A-3FBEBCA3C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08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risks?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Misdirection of queries for an entire domain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Response to non-existent domains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 hijacking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 a large domain (SLD or TLD) domain “disappear” from an ISP's cache –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Identity theft using SSL stripping attacks (banks,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eGovernance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endParaRPr lang="en-US" dirty="0" smtClean="0">
              <a:effectLst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fun stuff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en-US" dirty="0" smtClean="0">
              <a:effectLst/>
            </a:endParaRPr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great illustrated guide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unixwiz.net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techtips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iguide-kaminsky-dns-vuln.html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CD2CD-52E8-0548-BCFC-3AE18B4B79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77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</a:t>
            </a:r>
            <a:r>
              <a:rPr lang="en-US" baseline="0" dirty="0" smtClean="0"/>
              <a:t> notable incidents are with </a:t>
            </a:r>
            <a:r>
              <a:rPr lang="en-US" baseline="0" dirty="0" err="1" smtClean="0"/>
              <a:t>Comodo</a:t>
            </a:r>
            <a:r>
              <a:rPr lang="en-US" baseline="0" dirty="0" smtClean="0"/>
              <a:t> RA (2011) and </a:t>
            </a:r>
            <a:r>
              <a:rPr lang="en-US" baseline="0" dirty="0" err="1" smtClean="0"/>
              <a:t>DigiNotar</a:t>
            </a:r>
            <a:r>
              <a:rPr lang="en-US" baseline="0" dirty="0" smtClean="0"/>
              <a:t> (2011).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BA381-E856-EC4F-AB75-50097705F3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04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7216B-3847-194B-BF3A-3FBEBCA3C12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90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9" descr="Picture clipping.jpg                                           00000C61olaf                           BFEAC3DD: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219325" cy="221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627" y="6359199"/>
            <a:ext cx="1807788" cy="43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910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82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53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5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9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32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7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aseline="0">
                <a:solidFill>
                  <a:srgbClr val="1460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11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868EB-5FA1-2143-8FA9-0DC651D251E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8AFFC-0827-354D-8453-71200A36167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Box 8"/>
          <p:cNvSpPr txBox="1">
            <a:spLocks noChangeArrowheads="1"/>
          </p:cNvSpPr>
          <p:nvPr userDrawn="1"/>
        </p:nvSpPr>
        <p:spPr bwMode="auto">
          <a:xfrm>
            <a:off x="152400" y="6432330"/>
            <a:ext cx="2514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US" sz="1400" b="0" dirty="0">
                <a:solidFill>
                  <a:srgbClr val="156047"/>
                </a:solidFill>
                <a:latin typeface="+mj-lt"/>
                <a:ea typeface="+mn-ea"/>
                <a:cs typeface="+mn-cs"/>
              </a:rPr>
              <a:t>http://</a:t>
            </a:r>
            <a:r>
              <a:rPr lang="en-US" sz="1400" b="0" dirty="0" err="1">
                <a:solidFill>
                  <a:srgbClr val="156047"/>
                </a:solidFill>
                <a:latin typeface="+mj-lt"/>
                <a:ea typeface="+mn-ea"/>
                <a:cs typeface="+mn-cs"/>
              </a:rPr>
              <a:t>www.nlnetlabs.nl</a:t>
            </a:r>
            <a:r>
              <a:rPr lang="en-US" sz="1400" b="0" dirty="0">
                <a:solidFill>
                  <a:srgbClr val="156047"/>
                </a:solidFill>
                <a:latin typeface="+mj-lt"/>
                <a:ea typeface="+mn-ea"/>
                <a:cs typeface="+mn-cs"/>
              </a:rPr>
              <a:t>/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310627" y="6359199"/>
            <a:ext cx="1807788" cy="43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85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rgbClr val="1460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draft-ietf-tls-dnssec-chain-extension" TargetMode="Externa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rfc8027" TargetMode="Externa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rfc8027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hyperlink" Target="https://blog.apnic.net/2016/06/09/lets-talk-ipv6-dns64-dnssec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rfc6147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rfc705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rfc7958" TargetMode="External"/><Relationship Id="rId3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ools.ietf.org/html/draft-ietf-tls-dnssec-chain-extension-04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Living on the Edge: (Re)focus DNS Efforts on the End-Points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Benno Overeinder</a:t>
            </a:r>
            <a:br>
              <a:rPr lang="en-US" dirty="0" smtClean="0"/>
            </a:br>
            <a:r>
              <a:rPr lang="en-US" dirty="0" err="1" smtClean="0"/>
              <a:t>NLnet</a:t>
            </a:r>
            <a:r>
              <a:rPr lang="en-US" dirty="0" smtClean="0"/>
              <a:t> Labs</a:t>
            </a:r>
          </a:p>
          <a:p>
            <a:r>
              <a:rPr lang="en-US" dirty="0" smtClean="0"/>
              <a:t>RIPE 75, Dubai, UAE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8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Countering Resolver Hijack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DNSSEC on the stub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DNS-over-TLS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72808"/>
            <a:ext cx="5177364" cy="21818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08052"/>
            <a:ext cx="5359400" cy="23114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6070600" y="1814992"/>
            <a:ext cx="0" cy="4351338"/>
          </a:xfrm>
          <a:prstGeom prst="line">
            <a:avLst/>
          </a:prstGeom>
          <a:ln w="25400"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90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Countering Resolver Hijack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DNS-over-TLS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DNS-over-TLS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070600" y="1814992"/>
            <a:ext cx="0" cy="4351338"/>
          </a:xfrm>
          <a:prstGeom prst="line">
            <a:avLst/>
          </a:prstGeom>
          <a:ln w="25400"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3008052"/>
            <a:ext cx="5359400" cy="2311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4445" y="2975032"/>
            <a:ext cx="1517269" cy="11887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289801" y="5713124"/>
            <a:ext cx="2658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TLS </a:t>
            </a:r>
            <a:r>
              <a:rPr lang="en-US" smtClean="0"/>
              <a:t>hijack of DNS-over-TLS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1662814" y="5624622"/>
            <a:ext cx="3912781" cy="553462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3130107" y="4001294"/>
            <a:ext cx="489098" cy="16233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565479" y="5727197"/>
            <a:ext cx="4420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Bootstrap the TLSA 	lookup with regular DNS?</a:t>
            </a:r>
          </a:p>
          <a:p>
            <a:pPr algn="ctr"/>
            <a:r>
              <a:rPr lang="en-US" i="1" dirty="0" smtClean="0"/>
              <a:t>Chicken and egg problem.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924" y="2480389"/>
            <a:ext cx="5784970" cy="320366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208335" y="2437251"/>
            <a:ext cx="2264735" cy="88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30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Data Blob-over-TLS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TLSA record + the complete DNSSEC authentication chain embedded in a TLS extension</a:t>
            </a:r>
          </a:p>
          <a:p>
            <a:pPr lvl="1"/>
            <a:r>
              <a:rPr lang="en-US" dirty="0" smtClean="0"/>
              <a:t>TLS DNSSEC authentication to prevent “Too many CA’s” problem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tools.ietf.org/html/draft-ietf-tls-dnssec-chain-extension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447" y="3607858"/>
            <a:ext cx="6467106" cy="304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9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 Privacy and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DNS privacy requirements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324087"/>
              </p:ext>
            </p:extLst>
          </p:nvPr>
        </p:nvGraphicFramePr>
        <p:xfrm>
          <a:off x="2032000" y="2517934"/>
          <a:ext cx="8128000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4735"/>
                <a:gridCol w="332326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Standard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DNS-over-TLS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RFC7858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Reuse/pipelining/OOOP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RFC7766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TCP fast</a:t>
                      </a:r>
                      <a:r>
                        <a:rPr lang="en-US" baseline="0" dirty="0" smtClean="0"/>
                        <a:t> open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RFC7413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ENDS0 keep alive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RFC7828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ENDS0 padding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RFC7830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PKIX support for authentication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(various)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DNSSEC support</a:t>
                      </a:r>
                    </a:p>
                    <a:p>
                      <a:r>
                        <a:rPr lang="en-US" i="1" dirty="0" smtClean="0"/>
                        <a:t>(for address lookup and authentication)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(various)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642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Roadblocks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Consequences of l</a:t>
            </a:r>
            <a:r>
              <a:rPr lang="en-US" dirty="0" smtClean="0"/>
              <a:t>iving on the edge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6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Roadblocks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00747"/>
          </a:xfrm>
        </p:spPr>
        <p:txBody>
          <a:bodyPr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Resolving DNSSEC (to cross the first mile) needs DNSSEC aware recursive resolver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581066"/>
            <a:ext cx="83439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Roadblock Avoidance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DNSSEC roadblock avoidance + full recursion capability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tools.ietf.org/html/rfc8027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50" y="1594991"/>
            <a:ext cx="83439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6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Roadblock Avoidance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DNSSEC roadblock avoidance + full recursion capability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tools.ietf.org/html/rfc8027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50" y="1594991"/>
            <a:ext cx="8343900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0567" y="2045841"/>
            <a:ext cx="4775200" cy="2908300"/>
          </a:xfrm>
          <a:prstGeom prst="rect">
            <a:avLst/>
          </a:prstGeom>
          <a:ln w="19050">
            <a:solidFill>
              <a:schemeClr val="accent1">
                <a:shade val="50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 rot="20418018">
            <a:off x="3489279" y="2022513"/>
            <a:ext cx="4277774" cy="400110"/>
          </a:xfrm>
          <a:prstGeom prst="rect">
            <a:avLst/>
          </a:prstGeom>
          <a:solidFill>
            <a:schemeClr val="bg1"/>
          </a:solidFill>
          <a:ln w="19050">
            <a:solidFill>
              <a:srgbClr val="14604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DNSSEC authentication </a:t>
            </a:r>
            <a:r>
              <a:rPr lang="en-US" sz="2000" smtClean="0"/>
              <a:t>chain extension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7090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1549167"/>
            <a:ext cx="8318500" cy="375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with DNS64 &amp; NAT64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3115"/>
          </a:xfrm>
        </p:spPr>
        <p:txBody>
          <a:bodyPr>
            <a:normAutofit fontScale="925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Jen </a:t>
            </a:r>
            <a:r>
              <a:rPr lang="en-US" dirty="0" err="1" smtClean="0"/>
              <a:t>Linkova’s</a:t>
            </a:r>
            <a:r>
              <a:rPr lang="en-US" dirty="0" smtClean="0"/>
              <a:t> “Let’s talk about IPv6 DNS64 &amp; DNSSEC”</a:t>
            </a:r>
          </a:p>
          <a:p>
            <a:pPr lvl="1"/>
            <a:r>
              <a:rPr lang="en-US" dirty="0">
                <a:hlinkClick r:id="rId3"/>
              </a:rPr>
              <a:t>https://blog.apnic.net/2016/06/09/lets-talk-ipv6-dns64-dnssec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With IPv6 prefix discovery, stub can do DNSSEC validation of A RR itself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3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with DNS64 &amp; NAT64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IPv6 address synthesis prefix discovery + DNS64 capability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tools.ietf.org/html/rfc7050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tools.ietf.org/html/rfc6147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750" y="1570665"/>
            <a:ext cx="83185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5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at Core-Middle-Edge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963767" y="2686982"/>
            <a:ext cx="1615773" cy="155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sp>
        <p:nvSpPr>
          <p:cNvPr id="5" name="Rounded Rectangle 4"/>
          <p:cNvSpPr/>
          <p:nvPr/>
        </p:nvSpPr>
        <p:spPr>
          <a:xfrm>
            <a:off x="5465955" y="2573099"/>
            <a:ext cx="1193180" cy="8920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r>
              <a:rPr lang="en-US" dirty="0" smtClean="0"/>
              <a:t>ecursive resolver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545550" y="1754318"/>
            <a:ext cx="1497610" cy="892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Authoritative .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8545550" y="3177470"/>
            <a:ext cx="1497610" cy="892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Authoritative net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8545550" y="4600622"/>
            <a:ext cx="1497610" cy="8920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Authoritative ripe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60299" y="2752266"/>
            <a:ext cx="122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application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88803" y="3228278"/>
            <a:ext cx="59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stub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50277" y="374502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963767" y="3206347"/>
            <a:ext cx="1615773" cy="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771652" y="3612850"/>
            <a:ext cx="807888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790418" y="3217865"/>
            <a:ext cx="0" cy="39498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5" idx="3"/>
            <a:endCxn id="6" idx="1"/>
          </p:cNvCxnSpPr>
          <p:nvPr/>
        </p:nvCxnSpPr>
        <p:spPr>
          <a:xfrm flipV="1">
            <a:off x="6659135" y="2200367"/>
            <a:ext cx="1886415" cy="818781"/>
          </a:xfrm>
          <a:prstGeom prst="curved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5" idx="3"/>
            <a:endCxn id="8" idx="1"/>
          </p:cNvCxnSpPr>
          <p:nvPr/>
        </p:nvCxnSpPr>
        <p:spPr>
          <a:xfrm>
            <a:off x="6659135" y="3019148"/>
            <a:ext cx="1886415" cy="604371"/>
          </a:xfrm>
          <a:prstGeom prst="curved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/>
          <p:cNvCxnSpPr>
            <a:stCxn id="5" idx="3"/>
            <a:endCxn id="9" idx="1"/>
          </p:cNvCxnSpPr>
          <p:nvPr/>
        </p:nvCxnSpPr>
        <p:spPr>
          <a:xfrm>
            <a:off x="6659135" y="3019148"/>
            <a:ext cx="1886415" cy="2027523"/>
          </a:xfrm>
          <a:prstGeom prst="curved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>
            <a:stCxn id="4" idx="3"/>
            <a:endCxn id="5" idx="1"/>
          </p:cNvCxnSpPr>
          <p:nvPr/>
        </p:nvCxnSpPr>
        <p:spPr>
          <a:xfrm flipV="1">
            <a:off x="3579540" y="3019148"/>
            <a:ext cx="1886415" cy="446049"/>
          </a:xfrm>
          <a:prstGeom prst="curved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 rot="20590441">
            <a:off x="3607571" y="2745843"/>
            <a:ext cx="1587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ipe75.ripe.net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rot="20590441">
            <a:off x="3875776" y="3416198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193.0.19.34</a:t>
            </a:r>
          </a:p>
        </p:txBody>
      </p:sp>
      <p:cxnSp>
        <p:nvCxnSpPr>
          <p:cNvPr id="34" name="Straight Connector 33"/>
          <p:cNvCxnSpPr/>
          <p:nvPr/>
        </p:nvCxnSpPr>
        <p:spPr>
          <a:xfrm flipH="1" flipV="1">
            <a:off x="7582713" y="1763008"/>
            <a:ext cx="39258" cy="466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4503118" y="1763008"/>
            <a:ext cx="39258" cy="466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373773" y="2265240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simple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576130" y="2154618"/>
            <a:ext cx="972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complex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743242" y="1334742"/>
            <a:ext cx="1102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moderate</a:t>
            </a:r>
            <a:endParaRPr lang="en-US" dirty="0"/>
          </a:p>
        </p:txBody>
      </p:sp>
      <p:sp>
        <p:nvSpPr>
          <p:cNvPr id="43" name="Cloud 42"/>
          <p:cNvSpPr/>
          <p:nvPr/>
        </p:nvSpPr>
        <p:spPr>
          <a:xfrm>
            <a:off x="8303754" y="5754170"/>
            <a:ext cx="1981200" cy="97536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e2e-ness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simple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Cloud 45"/>
          <p:cNvSpPr/>
          <p:nvPr/>
        </p:nvSpPr>
        <p:spPr>
          <a:xfrm>
            <a:off x="5071945" y="5754170"/>
            <a:ext cx="1981200" cy="97536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e2e-ness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moderate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7" name="Cloud 46"/>
          <p:cNvSpPr/>
          <p:nvPr/>
        </p:nvSpPr>
        <p:spPr>
          <a:xfrm>
            <a:off x="1846201" y="5754170"/>
            <a:ext cx="1981200" cy="975360"/>
          </a:xfrm>
          <a:prstGeom prst="cloud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e2e-ness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complex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17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6" grpId="0" animBg="1"/>
      <p:bldP spid="4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KSK Root Rollover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roadblocks ahead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179" y="1816929"/>
            <a:ext cx="3403600" cy="31496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11690" y="1663727"/>
            <a:ext cx="1040661" cy="900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1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179" y="1816929"/>
            <a:ext cx="3403600" cy="3149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411690" y="1663727"/>
            <a:ext cx="1040661" cy="900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38200" y="2371764"/>
            <a:ext cx="7485320" cy="3940136"/>
          </a:xfrm>
          <a:prstGeom prst="rect">
            <a:avLst/>
          </a:prstGeom>
          <a:solidFill>
            <a:srgbClr val="F0FA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RFC5011 for DNSSEC Validating Stubs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DNSSEC validating stub </a:t>
            </a:r>
            <a:r>
              <a:rPr lang="en-US" b="1" dirty="0" smtClean="0"/>
              <a:t>must</a:t>
            </a:r>
            <a:r>
              <a:rPr lang="en-US" dirty="0" smtClean="0"/>
              <a:t> do RFC5011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373" y="2978544"/>
            <a:ext cx="7401146" cy="332657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71643" y="2490488"/>
            <a:ext cx="621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In-band RFC5011 tracking with DNSSEC </a:t>
            </a:r>
            <a:r>
              <a:rPr lang="en-US" dirty="0" err="1" smtClean="0"/>
              <a:t>auth</a:t>
            </a:r>
            <a:r>
              <a:rPr lang="en-US" dirty="0" smtClean="0"/>
              <a:t> chain TLS extension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60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KSK Root Rollover for Stub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stub library for DANE</a:t>
            </a:r>
          </a:p>
          <a:p>
            <a:pPr lvl="1"/>
            <a:r>
              <a:rPr lang="en-US" dirty="0" smtClean="0"/>
              <a:t>runs with user’s privileges</a:t>
            </a:r>
          </a:p>
          <a:p>
            <a:pPr lvl="1"/>
            <a:r>
              <a:rPr lang="en-US" dirty="0" smtClean="0"/>
              <a:t>no system </a:t>
            </a:r>
            <a:r>
              <a:rPr lang="en-US" dirty="0" err="1" smtClean="0"/>
              <a:t>config</a:t>
            </a:r>
            <a:endParaRPr lang="en-US" dirty="0"/>
          </a:p>
          <a:p>
            <a:pPr lvl="1"/>
            <a:r>
              <a:rPr lang="en-US" dirty="0" smtClean="0"/>
              <a:t>bootstrap DNSSEC capabilities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tools.ietf.org/html/rfc7958</a:t>
            </a:r>
            <a:endParaRPr lang="en-US" dirty="0" smtClean="0"/>
          </a:p>
          <a:p>
            <a:pPr lvl="2"/>
            <a:r>
              <a:rPr lang="en-US" dirty="0" smtClean="0"/>
              <a:t>unbound-anchor functionality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179" y="1816929"/>
            <a:ext cx="3403600" cy="314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411690" y="1663727"/>
            <a:ext cx="1040661" cy="900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7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 Roadblocks and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DNSSEC stubs capability requirements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839940"/>
              </p:ext>
            </p:extLst>
          </p:nvPr>
        </p:nvGraphicFramePr>
        <p:xfrm>
          <a:off x="2032000" y="2703354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6632"/>
                <a:gridCol w="329136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Standard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DNSSEC validation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 smtClean="0"/>
                        <a:t>(various)</a:t>
                      </a:r>
                      <a:endParaRPr lang="en-US" i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DNSSEC roadblock</a:t>
                      </a:r>
                      <a:r>
                        <a:rPr lang="en-US" baseline="0" dirty="0" smtClean="0"/>
                        <a:t> avoidance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RFC8027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IPv6</a:t>
                      </a:r>
                      <a:r>
                        <a:rPr lang="en-US" baseline="0" dirty="0" smtClean="0"/>
                        <a:t> prefix discovery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RFC7050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IPv6</a:t>
                      </a:r>
                      <a:r>
                        <a:rPr lang="en-US" baseline="0" dirty="0" smtClean="0"/>
                        <a:t> address synthesis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RFC6147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Automated trust anchor updates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RFC5011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Automated</a:t>
                      </a:r>
                      <a:r>
                        <a:rPr lang="en-US" baseline="0" dirty="0" smtClean="0"/>
                        <a:t> initial trust anchor retrieval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RFC7958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69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Living on the Edge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“Final </a:t>
            </a:r>
            <a:r>
              <a:rPr lang="en-US" dirty="0" smtClean="0"/>
              <a:t>Thoughts”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8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Stub resolver/library experience complex e2e-ness</a:t>
            </a:r>
          </a:p>
          <a:p>
            <a:pPr lvl="1"/>
            <a:r>
              <a:rPr lang="en-US" dirty="0" smtClean="0"/>
              <a:t>at the edge of the network many kinds of </a:t>
            </a:r>
            <a:r>
              <a:rPr lang="en-US" dirty="0" smtClean="0"/>
              <a:t>roadblocks/brokenness</a:t>
            </a:r>
            <a:endParaRPr lang="en-US" dirty="0" smtClean="0"/>
          </a:p>
          <a:p>
            <a:r>
              <a:rPr lang="en-US" dirty="0" smtClean="0"/>
              <a:t>DNS-based security from the ground up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ootstraps with the stub</a:t>
            </a:r>
          </a:p>
          <a:p>
            <a:r>
              <a:rPr lang="en-US" dirty="0" smtClean="0"/>
              <a:t>Closing the gap in the last mile with ongoing work</a:t>
            </a:r>
          </a:p>
          <a:p>
            <a:pPr lvl="1"/>
            <a:r>
              <a:rPr lang="en-US" dirty="0" smtClean="0"/>
              <a:t>overview of RFCs and drafts</a:t>
            </a:r>
          </a:p>
          <a:p>
            <a:pPr lvl="1"/>
            <a:r>
              <a:rPr lang="en-US" dirty="0" smtClean="0"/>
              <a:t>most of discussed work is implemented in </a:t>
            </a:r>
            <a:r>
              <a:rPr lang="en-US" b="1" dirty="0" err="1" smtClean="0"/>
              <a:t>getdns</a:t>
            </a:r>
            <a:r>
              <a:rPr lang="en-US" dirty="0" smtClean="0"/>
              <a:t> and its stub resolver </a:t>
            </a:r>
            <a:r>
              <a:rPr lang="en-US" b="1" dirty="0" smtClean="0"/>
              <a:t>Stubby</a:t>
            </a:r>
            <a:endParaRPr lang="en-US" b="1" dirty="0" smtClean="0"/>
          </a:p>
          <a:p>
            <a:r>
              <a:rPr lang="en-US" dirty="0"/>
              <a:t>DNSSEC Authentication Chain </a:t>
            </a:r>
            <a:r>
              <a:rPr lang="en-US" dirty="0" smtClean="0"/>
              <a:t>Extension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tools.ietf.org/html/draft-ietf-tls-dnssec-chain-extension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5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the ground-up security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… and now for something completely different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53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Customer–Web Portal Interaction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542572" y="3605322"/>
            <a:ext cx="1415418" cy="160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6800" numCol="1" rtlCol="0" anchor="b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host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2621940" y="3830231"/>
            <a:ext cx="1256680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browser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8296843" y="21033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8449243" y="22557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8601643" y="24081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476695" y="4121284"/>
            <a:ext cx="1693211" cy="1772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web portal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3957990" y="3267962"/>
            <a:ext cx="1375734" cy="5622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flipH="1">
            <a:off x="3957990" y="3446564"/>
            <a:ext cx="1375734" cy="5688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 rot="20286434">
            <a:off x="3845598" y="3210568"/>
            <a:ext cx="1599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portal.acme.com</a:t>
            </a:r>
            <a:endParaRPr lang="en-US" sz="1600" dirty="0"/>
          </a:p>
        </p:txBody>
      </p:sp>
      <p:cxnSp>
        <p:nvCxnSpPr>
          <p:cNvPr id="18" name="Straight Arrow Connector 17"/>
          <p:cNvCxnSpPr>
            <a:endCxn id="8" idx="1"/>
          </p:cNvCxnSpPr>
          <p:nvPr/>
        </p:nvCxnSpPr>
        <p:spPr bwMode="auto">
          <a:xfrm flipV="1">
            <a:off x="7073711" y="2331779"/>
            <a:ext cx="1223133" cy="5526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>
            <a:endCxn id="9" idx="1"/>
          </p:cNvCxnSpPr>
          <p:nvPr/>
        </p:nvCxnSpPr>
        <p:spPr bwMode="auto">
          <a:xfrm flipV="1">
            <a:off x="7073711" y="2484179"/>
            <a:ext cx="1375533" cy="6373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8" name="Straight Arrow Connector 27"/>
          <p:cNvCxnSpPr>
            <a:endCxn id="10" idx="1"/>
          </p:cNvCxnSpPr>
          <p:nvPr/>
        </p:nvCxnSpPr>
        <p:spPr bwMode="auto">
          <a:xfrm flipV="1">
            <a:off x="7073711" y="2636580"/>
            <a:ext cx="1527933" cy="70801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2" name="TextBox 31"/>
          <p:cNvSpPr txBox="1"/>
          <p:nvPr/>
        </p:nvSpPr>
        <p:spPr>
          <a:xfrm rot="20127304">
            <a:off x="7252409" y="2367822"/>
            <a:ext cx="59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com.</a:t>
            </a:r>
          </a:p>
        </p:txBody>
      </p:sp>
      <p:sp>
        <p:nvSpPr>
          <p:cNvPr id="34" name="TextBox 33"/>
          <p:cNvSpPr txBox="1"/>
          <p:nvPr/>
        </p:nvSpPr>
        <p:spPr>
          <a:xfrm rot="20127304">
            <a:off x="7411634" y="2493762"/>
            <a:ext cx="687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acme.</a:t>
            </a:r>
          </a:p>
        </p:txBody>
      </p:sp>
      <p:sp>
        <p:nvSpPr>
          <p:cNvPr id="35" name="TextBox 34"/>
          <p:cNvSpPr txBox="1"/>
          <p:nvPr/>
        </p:nvSpPr>
        <p:spPr>
          <a:xfrm rot="20127304">
            <a:off x="7591650" y="2619702"/>
            <a:ext cx="738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portal.</a:t>
            </a:r>
          </a:p>
        </p:txBody>
      </p:sp>
      <p:sp>
        <p:nvSpPr>
          <p:cNvPr id="36" name="TextBox 35"/>
          <p:cNvSpPr txBox="1"/>
          <p:nvPr/>
        </p:nvSpPr>
        <p:spPr>
          <a:xfrm rot="20286434">
            <a:off x="4253072" y="360693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48341" y="592455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cxnSp>
        <p:nvCxnSpPr>
          <p:cNvPr id="39" name="Straight Arrow Connector 38"/>
          <p:cNvCxnSpPr/>
          <p:nvPr/>
        </p:nvCxnSpPr>
        <p:spPr bwMode="auto">
          <a:xfrm>
            <a:off x="3957990" y="4729855"/>
            <a:ext cx="351870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196361" y="4743085"/>
            <a:ext cx="1035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http/https</a:t>
            </a:r>
          </a:p>
        </p:txBody>
      </p:sp>
      <p:sp>
        <p:nvSpPr>
          <p:cNvPr id="41" name="Oval 40"/>
          <p:cNvSpPr/>
          <p:nvPr/>
        </p:nvSpPr>
        <p:spPr bwMode="auto">
          <a:xfrm>
            <a:off x="7748818" y="4662644"/>
            <a:ext cx="1235809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http server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2460" y="3155509"/>
            <a:ext cx="106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customer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018820" y="1722433"/>
            <a:ext cx="173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auth</a:t>
            </a:r>
            <a:r>
              <a:rPr lang="en-US" sz="1600" dirty="0"/>
              <a:t> name servers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333724" y="2831547"/>
            <a:ext cx="1739986" cy="76525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680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full recursive resolver</a:t>
            </a:r>
          </a:p>
        </p:txBody>
      </p:sp>
    </p:spTree>
    <p:extLst>
      <p:ext uri="{BB962C8B-B14F-4D97-AF65-F5344CB8AC3E}">
        <p14:creationId xmlns:p14="http://schemas.microsoft.com/office/powerpoint/2010/main" val="171813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 Spoofing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DNS Spoofing by cache poisoning</a:t>
            </a:r>
          </a:p>
          <a:p>
            <a:pPr lvl="1"/>
            <a:r>
              <a:rPr lang="en-US" dirty="0"/>
              <a:t>attacker flood a DNS resolver with phony information with bogus DNS results</a:t>
            </a:r>
          </a:p>
          <a:p>
            <a:pPr lvl="1"/>
            <a:r>
              <a:rPr lang="en-US" dirty="0"/>
              <a:t>by the law of large numbers, these attacks get a match and plant a bogus result into the </a:t>
            </a:r>
            <a:r>
              <a:rPr lang="en-US" dirty="0" smtClean="0"/>
              <a:t>cache</a:t>
            </a:r>
          </a:p>
          <a:p>
            <a:endParaRPr lang="en-US" dirty="0"/>
          </a:p>
          <a:p>
            <a:r>
              <a:rPr lang="en-US" dirty="0" smtClean="0"/>
              <a:t>Man-in-the-middle attacks</a:t>
            </a:r>
          </a:p>
          <a:p>
            <a:pPr lvl="1"/>
            <a:r>
              <a:rPr lang="en-US" dirty="0"/>
              <a:t>redirect to wrong Internet sites</a:t>
            </a:r>
          </a:p>
          <a:p>
            <a:pPr lvl="1"/>
            <a:r>
              <a:rPr lang="en-US" dirty="0"/>
              <a:t>email to non-authorized email server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28" y="3781318"/>
            <a:ext cx="3677272" cy="251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1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“Too Many CAs” Problem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001939" y="1885615"/>
            <a:ext cx="8193241" cy="4114800"/>
          </a:xfrm>
        </p:spPr>
        <p:txBody>
          <a:bodyPr/>
          <a:lstStyle/>
          <a:p>
            <a:r>
              <a:rPr lang="en-US" dirty="0" smtClean="0"/>
              <a:t>TLS clients have abundance of TAs</a:t>
            </a:r>
          </a:p>
          <a:p>
            <a:pPr lvl="1"/>
            <a:r>
              <a:rPr lang="en-US" dirty="0" smtClean="0"/>
              <a:t>modern web browsers have 1300+ TAs</a:t>
            </a:r>
          </a:p>
          <a:p>
            <a:pPr lvl="1"/>
            <a:r>
              <a:rPr lang="en-US" dirty="0" smtClean="0"/>
              <a:t>any of them can issue certificate for </a:t>
            </a:r>
            <a:r>
              <a:rPr lang="en-US" dirty="0" err="1" smtClean="0"/>
              <a:t>example.com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181" y="3534631"/>
            <a:ext cx="7900799" cy="29702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59922" y="6009160"/>
            <a:ext cx="2646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TLS client accepts both!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1020" y="6495678"/>
            <a:ext cx="28011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credits </a:t>
            </a:r>
            <a:r>
              <a:rPr lang="en-US" sz="1400" dirty="0" err="1"/>
              <a:t>wes.hardaker@parsons.com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8894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Customer–Web Portal Interaction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542572" y="3605322"/>
            <a:ext cx="1415418" cy="160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6800" numCol="1" rtlCol="0" anchor="b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host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2621940" y="3830231"/>
            <a:ext cx="1256680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browser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8296843" y="21033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8449243" y="22557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8601643" y="24081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476695" y="4121284"/>
            <a:ext cx="1693211" cy="1772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web portal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3957990" y="3267962"/>
            <a:ext cx="1375734" cy="5622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flipH="1">
            <a:off x="3957990" y="3446564"/>
            <a:ext cx="1375734" cy="5688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 rot="20286434">
            <a:off x="3845598" y="3210568"/>
            <a:ext cx="1599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portal.acme.com</a:t>
            </a:r>
            <a:endParaRPr lang="en-US" sz="1600" dirty="0"/>
          </a:p>
        </p:txBody>
      </p:sp>
      <p:cxnSp>
        <p:nvCxnSpPr>
          <p:cNvPr id="18" name="Straight Arrow Connector 17"/>
          <p:cNvCxnSpPr>
            <a:endCxn id="8" idx="1"/>
          </p:cNvCxnSpPr>
          <p:nvPr/>
        </p:nvCxnSpPr>
        <p:spPr bwMode="auto">
          <a:xfrm flipV="1">
            <a:off x="7073711" y="2331779"/>
            <a:ext cx="1223133" cy="5526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>
            <a:endCxn id="9" idx="1"/>
          </p:cNvCxnSpPr>
          <p:nvPr/>
        </p:nvCxnSpPr>
        <p:spPr bwMode="auto">
          <a:xfrm flipV="1">
            <a:off x="7073711" y="2484179"/>
            <a:ext cx="1375533" cy="6373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8" name="Straight Arrow Connector 27"/>
          <p:cNvCxnSpPr>
            <a:endCxn id="10" idx="1"/>
          </p:cNvCxnSpPr>
          <p:nvPr/>
        </p:nvCxnSpPr>
        <p:spPr bwMode="auto">
          <a:xfrm flipV="1">
            <a:off x="7073711" y="2636580"/>
            <a:ext cx="1527933" cy="70801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2" name="TextBox 31"/>
          <p:cNvSpPr txBox="1"/>
          <p:nvPr/>
        </p:nvSpPr>
        <p:spPr>
          <a:xfrm rot="20127304">
            <a:off x="7252409" y="2367822"/>
            <a:ext cx="59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com.</a:t>
            </a:r>
          </a:p>
        </p:txBody>
      </p:sp>
      <p:sp>
        <p:nvSpPr>
          <p:cNvPr id="34" name="TextBox 33"/>
          <p:cNvSpPr txBox="1"/>
          <p:nvPr/>
        </p:nvSpPr>
        <p:spPr>
          <a:xfrm rot="20127304">
            <a:off x="7411634" y="2493762"/>
            <a:ext cx="687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acme.</a:t>
            </a:r>
          </a:p>
        </p:txBody>
      </p:sp>
      <p:sp>
        <p:nvSpPr>
          <p:cNvPr id="35" name="TextBox 34"/>
          <p:cNvSpPr txBox="1"/>
          <p:nvPr/>
        </p:nvSpPr>
        <p:spPr>
          <a:xfrm rot="20127304">
            <a:off x="7591650" y="2619702"/>
            <a:ext cx="738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portal.</a:t>
            </a:r>
          </a:p>
        </p:txBody>
      </p:sp>
      <p:sp>
        <p:nvSpPr>
          <p:cNvPr id="36" name="TextBox 35"/>
          <p:cNvSpPr txBox="1"/>
          <p:nvPr/>
        </p:nvSpPr>
        <p:spPr>
          <a:xfrm rot="20286434">
            <a:off x="4253072" y="360693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48341" y="592455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cxnSp>
        <p:nvCxnSpPr>
          <p:cNvPr id="39" name="Straight Arrow Connector 38"/>
          <p:cNvCxnSpPr/>
          <p:nvPr/>
        </p:nvCxnSpPr>
        <p:spPr bwMode="auto">
          <a:xfrm>
            <a:off x="3957990" y="4729855"/>
            <a:ext cx="351870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196361" y="4743085"/>
            <a:ext cx="1035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http/https</a:t>
            </a:r>
          </a:p>
        </p:txBody>
      </p:sp>
      <p:sp>
        <p:nvSpPr>
          <p:cNvPr id="41" name="Oval 40"/>
          <p:cNvSpPr/>
          <p:nvPr/>
        </p:nvSpPr>
        <p:spPr bwMode="auto">
          <a:xfrm>
            <a:off x="7748818" y="4662644"/>
            <a:ext cx="1235809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http server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2460" y="3155509"/>
            <a:ext cx="106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customer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018820" y="1722433"/>
            <a:ext cx="173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auth</a:t>
            </a:r>
            <a:r>
              <a:rPr lang="en-US" sz="1600" dirty="0"/>
              <a:t> name servers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333724" y="2831547"/>
            <a:ext cx="1739986" cy="76525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680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full recursive resolver</a:t>
            </a:r>
          </a:p>
        </p:txBody>
      </p:sp>
      <p:sp>
        <p:nvSpPr>
          <p:cNvPr id="31" name="Lightning Bolt 30"/>
          <p:cNvSpPr/>
          <p:nvPr/>
        </p:nvSpPr>
        <p:spPr bwMode="auto">
          <a:xfrm>
            <a:off x="5557470" y="2188828"/>
            <a:ext cx="1357795" cy="1865494"/>
          </a:xfrm>
          <a:prstGeom prst="lightningBol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3" name="Cloud 32"/>
          <p:cNvSpPr/>
          <p:nvPr/>
        </p:nvSpPr>
        <p:spPr bwMode="auto">
          <a:xfrm>
            <a:off x="3138403" y="4643027"/>
            <a:ext cx="2148237" cy="1336209"/>
          </a:xfrm>
          <a:prstGeom prst="cloud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</a:rPr>
              <a:t>too many CAs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 rot="3438449">
            <a:off x="5308715" y="2890627"/>
            <a:ext cx="1859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0" dirty="0" smtClean="0">
                <a:latin typeface="+mn-lt"/>
              </a:rPr>
              <a:t>DNS spoofing</a:t>
            </a:r>
            <a:endParaRPr lang="en-US" b="0" dirty="0">
              <a:latin typeface="+mn-lt"/>
            </a:endParaRPr>
          </a:p>
        </p:txBody>
      </p:sp>
      <p:sp>
        <p:nvSpPr>
          <p:cNvPr id="45" name="Rounded Rectangular Callout 44"/>
          <p:cNvSpPr/>
          <p:nvPr/>
        </p:nvSpPr>
        <p:spPr bwMode="auto">
          <a:xfrm>
            <a:off x="4261481" y="5822451"/>
            <a:ext cx="1607656" cy="607057"/>
          </a:xfrm>
          <a:prstGeom prst="wedgeRoundRectCallout">
            <a:avLst>
              <a:gd name="adj1" fmla="val -21832"/>
              <a:gd name="adj2" fmla="val -78879"/>
              <a:gd name="adj3" fmla="val 16667"/>
            </a:avLst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CA pinning/</a:t>
            </a:r>
            <a:r>
              <a:rPr lang="en-US" sz="1600" b="0" dirty="0" smtClean="0">
                <a:latin typeface="+mn-lt"/>
              </a:rPr>
              <a:t>HSTS?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648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8" grpId="0"/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DNSSEC-Based Secure Customer–Web Portal Interaction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542572" y="3605322"/>
            <a:ext cx="1415418" cy="160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6800" numCol="1" rtlCol="0" anchor="b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host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2621940" y="3830231"/>
            <a:ext cx="1256680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browser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8296843" y="21033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8449243" y="22557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8601643" y="24081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476695" y="4121284"/>
            <a:ext cx="1693211" cy="1772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web portal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3957990" y="3267962"/>
            <a:ext cx="1375734" cy="5622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 flipH="1">
            <a:off x="3957990" y="3446564"/>
            <a:ext cx="1375734" cy="5688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 rot="20286434">
            <a:off x="3845598" y="3210568"/>
            <a:ext cx="1599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portal.acme.com</a:t>
            </a:r>
            <a:endParaRPr lang="en-US" sz="1600" dirty="0"/>
          </a:p>
        </p:txBody>
      </p:sp>
      <p:cxnSp>
        <p:nvCxnSpPr>
          <p:cNvPr id="18" name="Straight Arrow Connector 17"/>
          <p:cNvCxnSpPr>
            <a:endCxn id="8" idx="1"/>
          </p:cNvCxnSpPr>
          <p:nvPr/>
        </p:nvCxnSpPr>
        <p:spPr bwMode="auto">
          <a:xfrm flipV="1">
            <a:off x="7073711" y="2331779"/>
            <a:ext cx="1223133" cy="5526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>
            <a:endCxn id="9" idx="1"/>
          </p:cNvCxnSpPr>
          <p:nvPr/>
        </p:nvCxnSpPr>
        <p:spPr bwMode="auto">
          <a:xfrm flipV="1">
            <a:off x="7073711" y="2484179"/>
            <a:ext cx="1375533" cy="6373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8" name="Straight Arrow Connector 27"/>
          <p:cNvCxnSpPr>
            <a:endCxn id="10" idx="1"/>
          </p:cNvCxnSpPr>
          <p:nvPr/>
        </p:nvCxnSpPr>
        <p:spPr bwMode="auto">
          <a:xfrm flipV="1">
            <a:off x="7073711" y="2636580"/>
            <a:ext cx="1527933" cy="70801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2" name="TextBox 31"/>
          <p:cNvSpPr txBox="1"/>
          <p:nvPr/>
        </p:nvSpPr>
        <p:spPr>
          <a:xfrm rot="20127304">
            <a:off x="7252409" y="2367822"/>
            <a:ext cx="59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com.</a:t>
            </a:r>
          </a:p>
        </p:txBody>
      </p:sp>
      <p:sp>
        <p:nvSpPr>
          <p:cNvPr id="34" name="TextBox 33"/>
          <p:cNvSpPr txBox="1"/>
          <p:nvPr/>
        </p:nvSpPr>
        <p:spPr>
          <a:xfrm rot="20127304">
            <a:off x="7411634" y="2493762"/>
            <a:ext cx="687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acme.</a:t>
            </a:r>
          </a:p>
        </p:txBody>
      </p:sp>
      <p:sp>
        <p:nvSpPr>
          <p:cNvPr id="35" name="TextBox 34"/>
          <p:cNvSpPr txBox="1"/>
          <p:nvPr/>
        </p:nvSpPr>
        <p:spPr>
          <a:xfrm rot="20127304">
            <a:off x="7591650" y="2619702"/>
            <a:ext cx="738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portal.</a:t>
            </a:r>
          </a:p>
        </p:txBody>
      </p:sp>
      <p:sp>
        <p:nvSpPr>
          <p:cNvPr id="36" name="TextBox 35"/>
          <p:cNvSpPr txBox="1"/>
          <p:nvPr/>
        </p:nvSpPr>
        <p:spPr>
          <a:xfrm rot="20286434">
            <a:off x="4253072" y="360693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48341" y="592455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cxnSp>
        <p:nvCxnSpPr>
          <p:cNvPr id="39" name="Straight Arrow Connector 38"/>
          <p:cNvCxnSpPr/>
          <p:nvPr/>
        </p:nvCxnSpPr>
        <p:spPr bwMode="auto">
          <a:xfrm>
            <a:off x="3957990" y="4729855"/>
            <a:ext cx="351870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196361" y="4743085"/>
            <a:ext cx="1035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http/https</a:t>
            </a:r>
          </a:p>
        </p:txBody>
      </p:sp>
      <p:sp>
        <p:nvSpPr>
          <p:cNvPr id="41" name="Oval 40"/>
          <p:cNvSpPr/>
          <p:nvPr/>
        </p:nvSpPr>
        <p:spPr bwMode="auto">
          <a:xfrm>
            <a:off x="7748818" y="4662644"/>
            <a:ext cx="1235809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http server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2460" y="3155509"/>
            <a:ext cx="106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customer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018820" y="1722433"/>
            <a:ext cx="173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auth</a:t>
            </a:r>
            <a:r>
              <a:rPr lang="en-US" sz="1600" dirty="0"/>
              <a:t> name servers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333724" y="2831547"/>
            <a:ext cx="1739986" cy="76525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680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full recursive resolver</a:t>
            </a:r>
          </a:p>
        </p:txBody>
      </p:sp>
      <p:sp>
        <p:nvSpPr>
          <p:cNvPr id="31" name="Lightning Bolt 30"/>
          <p:cNvSpPr/>
          <p:nvPr/>
        </p:nvSpPr>
        <p:spPr bwMode="auto">
          <a:xfrm>
            <a:off x="5557470" y="2188828"/>
            <a:ext cx="1357795" cy="1865494"/>
          </a:xfrm>
          <a:prstGeom prst="lightningBol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3" name="Cloud 32"/>
          <p:cNvSpPr/>
          <p:nvPr/>
        </p:nvSpPr>
        <p:spPr bwMode="auto">
          <a:xfrm>
            <a:off x="3138403" y="4643027"/>
            <a:ext cx="2148237" cy="1336209"/>
          </a:xfrm>
          <a:prstGeom prst="cloud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</a:rPr>
              <a:t>too many CAs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 rot="3438449">
            <a:off x="5308715" y="2890627"/>
            <a:ext cx="1859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0" dirty="0" smtClean="0">
                <a:latin typeface="+mn-lt"/>
              </a:rPr>
              <a:t>DNS spoofing</a:t>
            </a:r>
            <a:endParaRPr lang="en-US" b="0" dirty="0">
              <a:latin typeface="+mn-lt"/>
            </a:endParaRPr>
          </a:p>
        </p:txBody>
      </p:sp>
      <p:sp>
        <p:nvSpPr>
          <p:cNvPr id="30" name="Explosion 1 29"/>
          <p:cNvSpPr/>
          <p:nvPr/>
        </p:nvSpPr>
        <p:spPr bwMode="auto">
          <a:xfrm>
            <a:off x="5058491" y="2268250"/>
            <a:ext cx="2284318" cy="1845442"/>
          </a:xfrm>
          <a:prstGeom prst="irregularSeal1">
            <a:avLst/>
          </a:prstGeom>
          <a:solidFill>
            <a:srgbClr val="00B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DNSSEC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46" name="Explosion 1 45"/>
          <p:cNvSpPr/>
          <p:nvPr/>
        </p:nvSpPr>
        <p:spPr bwMode="auto">
          <a:xfrm>
            <a:off x="3596415" y="4387863"/>
            <a:ext cx="2120927" cy="1845442"/>
          </a:xfrm>
          <a:prstGeom prst="irregularSeal1">
            <a:avLst/>
          </a:prstGeom>
          <a:solidFill>
            <a:srgbClr val="00B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DANE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698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0" y="1460500"/>
            <a:ext cx="1412714" cy="1247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Resolver Hijack?!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542572" y="3605322"/>
            <a:ext cx="1415418" cy="160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6800" numCol="1" rtlCol="0" anchor="b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host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2621940" y="3830231"/>
            <a:ext cx="1256680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browser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8296843" y="21033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8449243" y="22557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8601643" y="2408191"/>
            <a:ext cx="873062" cy="45677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>
              <a:latin typeface="Time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476695" y="4121284"/>
            <a:ext cx="1693211" cy="1772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1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web portal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3225034" y="2570732"/>
            <a:ext cx="798924" cy="102995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 rot="18433143">
            <a:off x="2647947" y="2818423"/>
            <a:ext cx="1599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portal.acme.com</a:t>
            </a:r>
            <a:endParaRPr lang="en-US" sz="1600" dirty="0"/>
          </a:p>
        </p:txBody>
      </p:sp>
      <p:cxnSp>
        <p:nvCxnSpPr>
          <p:cNvPr id="18" name="Straight Arrow Connector 17"/>
          <p:cNvCxnSpPr>
            <a:endCxn id="8" idx="1"/>
          </p:cNvCxnSpPr>
          <p:nvPr/>
        </p:nvCxnSpPr>
        <p:spPr bwMode="auto">
          <a:xfrm flipV="1">
            <a:off x="7073711" y="2331779"/>
            <a:ext cx="1223133" cy="5526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>
            <a:endCxn id="9" idx="1"/>
          </p:cNvCxnSpPr>
          <p:nvPr/>
        </p:nvCxnSpPr>
        <p:spPr bwMode="auto">
          <a:xfrm flipV="1">
            <a:off x="7073711" y="2484179"/>
            <a:ext cx="1375533" cy="6373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8" name="Straight Arrow Connector 27"/>
          <p:cNvCxnSpPr>
            <a:endCxn id="10" idx="1"/>
          </p:cNvCxnSpPr>
          <p:nvPr/>
        </p:nvCxnSpPr>
        <p:spPr bwMode="auto">
          <a:xfrm flipV="1">
            <a:off x="7073711" y="2636580"/>
            <a:ext cx="1527933" cy="70801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32" name="TextBox 31"/>
          <p:cNvSpPr txBox="1"/>
          <p:nvPr/>
        </p:nvSpPr>
        <p:spPr>
          <a:xfrm rot="20127304">
            <a:off x="7252409" y="2367822"/>
            <a:ext cx="59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com.</a:t>
            </a:r>
          </a:p>
        </p:txBody>
      </p:sp>
      <p:sp>
        <p:nvSpPr>
          <p:cNvPr id="34" name="TextBox 33"/>
          <p:cNvSpPr txBox="1"/>
          <p:nvPr/>
        </p:nvSpPr>
        <p:spPr>
          <a:xfrm rot="20127304">
            <a:off x="7411634" y="2493762"/>
            <a:ext cx="687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acme.</a:t>
            </a:r>
          </a:p>
        </p:txBody>
      </p:sp>
      <p:sp>
        <p:nvSpPr>
          <p:cNvPr id="35" name="TextBox 34"/>
          <p:cNvSpPr txBox="1"/>
          <p:nvPr/>
        </p:nvSpPr>
        <p:spPr>
          <a:xfrm rot="20127304">
            <a:off x="7591650" y="2619702"/>
            <a:ext cx="738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portal.</a:t>
            </a:r>
          </a:p>
        </p:txBody>
      </p:sp>
      <p:sp>
        <p:nvSpPr>
          <p:cNvPr id="36" name="TextBox 35"/>
          <p:cNvSpPr txBox="1"/>
          <p:nvPr/>
        </p:nvSpPr>
        <p:spPr>
          <a:xfrm rot="18445663">
            <a:off x="3573994" y="3021760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6.6.6.1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7848341" y="5924558"/>
            <a:ext cx="103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IP address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030035" y="6186783"/>
            <a:ext cx="1035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http/https</a:t>
            </a:r>
          </a:p>
        </p:txBody>
      </p:sp>
      <p:sp>
        <p:nvSpPr>
          <p:cNvPr id="41" name="Oval 40"/>
          <p:cNvSpPr/>
          <p:nvPr/>
        </p:nvSpPr>
        <p:spPr bwMode="auto">
          <a:xfrm>
            <a:off x="7748818" y="4662644"/>
            <a:ext cx="1235809" cy="72763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http server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018820" y="1722433"/>
            <a:ext cx="1732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auth</a:t>
            </a:r>
            <a:r>
              <a:rPr lang="en-US" sz="1600" dirty="0"/>
              <a:t> name servers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333724" y="2831547"/>
            <a:ext cx="1739986" cy="76525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6800" rIns="3600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full recursive resolver</a:t>
            </a:r>
          </a:p>
        </p:txBody>
      </p:sp>
      <p:sp>
        <p:nvSpPr>
          <p:cNvPr id="31" name="Lightning Bolt 30"/>
          <p:cNvSpPr/>
          <p:nvPr/>
        </p:nvSpPr>
        <p:spPr bwMode="auto">
          <a:xfrm>
            <a:off x="5557470" y="2188828"/>
            <a:ext cx="1357795" cy="1865494"/>
          </a:xfrm>
          <a:prstGeom prst="lightningBol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3" name="Cloud 32"/>
          <p:cNvSpPr/>
          <p:nvPr/>
        </p:nvSpPr>
        <p:spPr bwMode="auto">
          <a:xfrm>
            <a:off x="3138403" y="4643027"/>
            <a:ext cx="2148237" cy="1336209"/>
          </a:xfrm>
          <a:prstGeom prst="cloud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+mn-lt"/>
              </a:rPr>
              <a:t>too many CAs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 rot="3438449">
            <a:off x="5308715" y="2890627"/>
            <a:ext cx="1859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0" dirty="0" smtClean="0">
                <a:latin typeface="+mn-lt"/>
              </a:rPr>
              <a:t>DNS spoofing</a:t>
            </a:r>
            <a:endParaRPr lang="en-US" b="0" dirty="0">
              <a:latin typeface="+mn-lt"/>
            </a:endParaRPr>
          </a:p>
        </p:txBody>
      </p:sp>
      <p:sp>
        <p:nvSpPr>
          <p:cNvPr id="30" name="Explosion 1 29"/>
          <p:cNvSpPr/>
          <p:nvPr/>
        </p:nvSpPr>
        <p:spPr bwMode="auto">
          <a:xfrm>
            <a:off x="5058491" y="2268250"/>
            <a:ext cx="2284318" cy="1845442"/>
          </a:xfrm>
          <a:prstGeom prst="irregularSeal1">
            <a:avLst/>
          </a:prstGeom>
          <a:solidFill>
            <a:srgbClr val="00B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45720" rIns="3600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DNSSEC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46" name="Explosion 1 45"/>
          <p:cNvSpPr/>
          <p:nvPr/>
        </p:nvSpPr>
        <p:spPr bwMode="auto">
          <a:xfrm>
            <a:off x="3596415" y="4387863"/>
            <a:ext cx="2120927" cy="1845442"/>
          </a:xfrm>
          <a:prstGeom prst="irregularSeal1">
            <a:avLst/>
          </a:prstGeom>
          <a:solidFill>
            <a:srgbClr val="00B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DANE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cxnSp>
        <p:nvCxnSpPr>
          <p:cNvPr id="45" name="Straight Arrow Connector 44"/>
          <p:cNvCxnSpPr/>
          <p:nvPr/>
        </p:nvCxnSpPr>
        <p:spPr bwMode="auto">
          <a:xfrm flipV="1">
            <a:off x="3377434" y="2652406"/>
            <a:ext cx="746562" cy="96244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803" y="4686971"/>
            <a:ext cx="1412714" cy="1247225"/>
          </a:xfrm>
          <a:prstGeom prst="rect">
            <a:avLst/>
          </a:prstGeom>
        </p:spPr>
      </p:pic>
      <p:cxnSp>
        <p:nvCxnSpPr>
          <p:cNvPr id="22" name="Curved Connector 21"/>
          <p:cNvCxnSpPr>
            <a:stCxn id="4" idx="1"/>
            <a:endCxn id="47" idx="2"/>
          </p:cNvCxnSpPr>
          <p:nvPr/>
        </p:nvCxnSpPr>
        <p:spPr>
          <a:xfrm rot="10800000" flipH="1" flipV="1">
            <a:off x="2542572" y="4405724"/>
            <a:ext cx="4010588" cy="1528471"/>
          </a:xfrm>
          <a:prstGeom prst="curvedConnector4">
            <a:avLst>
              <a:gd name="adj1" fmla="val -5700"/>
              <a:gd name="adj2" fmla="val 114956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olded Corner 25"/>
          <p:cNvSpPr/>
          <p:nvPr/>
        </p:nvSpPr>
        <p:spPr>
          <a:xfrm rot="2088183">
            <a:off x="4752156" y="902059"/>
            <a:ext cx="1465660" cy="914400"/>
          </a:xfrm>
          <a:prstGeom prst="foldedCorne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ARP, DHCP or routing tricks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Lnet Labs widescreen" id="{382D21C5-AA42-3644-9DA3-31DDE1840099}" vid="{3960372F-2C29-3343-9A7C-7330B6954F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NLnet Labs widescreen</Template>
  <TotalTime>1847</TotalTime>
  <Words>711</Words>
  <Application>Microsoft Macintosh PowerPoint</Application>
  <PresentationFormat>Widescreen</PresentationFormat>
  <Paragraphs>250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Calibri Light</vt:lpstr>
      <vt:lpstr>Times</vt:lpstr>
      <vt:lpstr>Arial</vt:lpstr>
      <vt:lpstr>Office Theme</vt:lpstr>
      <vt:lpstr>Living on the Edge: (Re)focus DNS Efforts on the End-Points</vt:lpstr>
      <vt:lpstr>Complexity at Core-Middle-Edge</vt:lpstr>
      <vt:lpstr>From the ground-up security</vt:lpstr>
      <vt:lpstr>Customer–Web Portal Interaction</vt:lpstr>
      <vt:lpstr>DNS Spoofing</vt:lpstr>
      <vt:lpstr>The “Too Many CAs” Problem</vt:lpstr>
      <vt:lpstr>Customer–Web Portal Interaction</vt:lpstr>
      <vt:lpstr>DNSSEC-Based Secure Customer–Web Portal Interaction</vt:lpstr>
      <vt:lpstr>Resolver Hijack?!</vt:lpstr>
      <vt:lpstr>Countering Resolver Hijack</vt:lpstr>
      <vt:lpstr>Countering Resolver Hijack (cont’d)</vt:lpstr>
      <vt:lpstr>DNSSEC Data Blob-over-TLS</vt:lpstr>
      <vt:lpstr>DNS Privacy and Standards</vt:lpstr>
      <vt:lpstr>DNSSEC Roadblocks</vt:lpstr>
      <vt:lpstr>DNSSEC Roadblocks</vt:lpstr>
      <vt:lpstr>DNSSEC Roadblock Avoidance</vt:lpstr>
      <vt:lpstr>DNSSEC Roadblock Avoidance</vt:lpstr>
      <vt:lpstr>DNSSEC with DNS64 &amp; NAT64</vt:lpstr>
      <vt:lpstr>DNSSEC with DNS64 &amp; NAT64</vt:lpstr>
      <vt:lpstr>KSK Root Rollover</vt:lpstr>
      <vt:lpstr>RFC5011 for DNSSEC Validating Stubs </vt:lpstr>
      <vt:lpstr>KSK Root Rollover for Stub Library</vt:lpstr>
      <vt:lpstr>DNSSEC Roadblocks and Standards</vt:lpstr>
      <vt:lpstr>Living on the Edge</vt:lpstr>
      <vt:lpstr>Wrapping Up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on the Edge</dc:title>
  <dc:creator>Benno Overeinder</dc:creator>
  <cp:lastModifiedBy>Benno Overeinder</cp:lastModifiedBy>
  <cp:revision>48</cp:revision>
  <dcterms:created xsi:type="dcterms:W3CDTF">2017-10-19T13:36:32Z</dcterms:created>
  <dcterms:modified xsi:type="dcterms:W3CDTF">2017-10-25T09:29:46Z</dcterms:modified>
</cp:coreProperties>
</file>

<file path=docProps/thumbnail.jpeg>
</file>